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2" r:id="rId2"/>
  </p:sldMasterIdLst>
  <p:notesMasterIdLst>
    <p:notesMasterId r:id="rId7"/>
  </p:notesMasterIdLst>
  <p:sldIdLst>
    <p:sldId id="458" r:id="rId3"/>
    <p:sldId id="460" r:id="rId4"/>
    <p:sldId id="457" r:id="rId5"/>
    <p:sldId id="4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9" d="100"/>
          <a:sy n="59" d="100"/>
        </p:scale>
        <p:origin x="14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70192-259E-4B69-98FD-70C7043C4D8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16D9C-1955-4412-97E1-74B7BBFC2F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6629400" cy="2590800"/>
          </a:xfrm>
        </p:spPr>
        <p:txBody>
          <a:bodyPr anchor="t"/>
          <a:lstStyle>
            <a:lvl1pPr algn="ct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992530-92A3-44B4-96DF-B2605C41F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275E-019F-4DBF-9570-2B2CFE581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3C3C-488C-4C21-8865-BBB9440A0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0CA6-51E5-4909-A9E7-74F83F158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EE149-5D86-4BF5-BCC2-4D8A9996A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431925" y="365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584325" y="265113"/>
            <a:ext cx="6950075" cy="366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2400" y="0"/>
            <a:ext cx="8778875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431925" y="2651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87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24232"/>
            <a:ext cx="9144001" cy="509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520" y="6602504"/>
            <a:ext cx="7893496" cy="162014"/>
          </a:xfrm>
        </p:spPr>
        <p:txBody>
          <a:bodyPr/>
          <a:lstStyle>
            <a:lvl1pPr algn="ctr">
              <a:defRPr b="1">
                <a:ln>
                  <a:noFill/>
                </a:ln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625655"/>
            <a:ext cx="538376" cy="115713"/>
          </a:xfrm>
        </p:spPr>
        <p:txBody>
          <a:bodyPr/>
          <a:lstStyle>
            <a:lvl1pPr>
              <a:defRPr sz="1800" b="1">
                <a:solidFill>
                  <a:srgbClr val="002060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981135-CAE6-4192-AE0D-CFEB106D2B27}"/>
              </a:ext>
            </a:extLst>
          </p:cNvPr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n>
                <a:solidFill>
                  <a:schemeClr val="bg1"/>
                </a:solidFill>
              </a:ln>
              <a:solidFill>
                <a:schemeClr val="bg1">
                  <a:alpha val="8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13B608-EA60-C09C-BB90-4D8FAF0369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0"/>
            <a:ext cx="899592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95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73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C7008-F5ED-4269-A898-E084C9C899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936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6BB36-18C6-4FE9-B805-A8C3DE15B0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8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96200" cy="9906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91265"/>
            <a:ext cx="8610600" cy="4678363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228600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7B-5CA3-4472-B01C-99CB7689D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9D3AF6-13DD-4098-9AD3-7329A97353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0" y="0"/>
            <a:ext cx="1143000" cy="91440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8C28FB-DE10-4C5E-A921-43ECF992E8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94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BB723-660E-4467-8A37-055799D186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90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10998E90-0A32-499E-B1BB-FF45A4E227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04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E766B00E-CF0F-496B-9F75-F8C31B645E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13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6275E-019F-4DBF-9570-2B2CFE581B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16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E3C3C-488C-4C21-8865-BBB9440A05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0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6629400" cy="1826363"/>
          </a:xfrm>
        </p:spPr>
        <p:txBody>
          <a:bodyPr tIns="0" bIns="0" anchor="t">
            <a:noAutofit/>
          </a:bodyPr>
          <a:lstStyle>
            <a:lvl1pPr algn="l">
              <a:buNone/>
              <a:defRPr sz="6600" b="1" cap="none" spc="0" baseline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ush Script MT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0"/>
            <a:ext cx="1219200" cy="284163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217A7-E8DB-44FD-ABFD-9152337CD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C7008-F5ED-4269-A898-E084C9C89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6BB36-18C6-4FE9-B805-A8C3DE15B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28FB-DE10-4C5E-A921-43ECF992E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B723-660E-4467-8A37-055799D18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 b="1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 b="1"/>
            </a:lvl1pPr>
            <a:lvl2pPr>
              <a:defRPr sz="2400" b="1"/>
            </a:lvl2pPr>
            <a:lvl3pPr>
              <a:defRPr sz="22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8E90-0A32-499E-B1BB-FF45A4E22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1219200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rgbClr val="FFD0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2600" y="2743200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 b="1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00E-CF0F-496B-9F75-F8C31B645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5410200"/>
            <a:ext cx="9144000" cy="14541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099" name="Title Placeholder 8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10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304800" y="1371600"/>
            <a:ext cx="76200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2A4EA7-F13F-43F3-A75F-8AA8F92E9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1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b="1" kern="1200">
          <a:solidFill>
            <a:srgbClr val="FFD03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205" y="6510562"/>
            <a:ext cx="7779569" cy="19623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l">
              <a:defRPr sz="950" b="1"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3522" y="6761162"/>
            <a:ext cx="798998" cy="196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1">
                <a:ln>
                  <a:noFill/>
                </a:ln>
                <a:solidFill>
                  <a:srgbClr val="002060">
                    <a:alpha val="20000"/>
                  </a:srgbClr>
                </a:solidFill>
                <a:latin typeface="+mj-lt"/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9" descr="iarelogo.JPG">
            <a:extLst>
              <a:ext uri="{FF2B5EF4-FFF2-40B4-BE49-F238E27FC236}">
                <a16:creationId xmlns:a16="http://schemas.microsoft.com/office/drawing/2014/main" id="{839266DC-9B3F-4D45-A256-2067344A6AF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822EEF6-5AB3-4A04-BD61-B94BD73F7243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9" descr="iarelogo.JPG">
            <a:extLst>
              <a:ext uri="{FF2B5EF4-FFF2-40B4-BE49-F238E27FC236}">
                <a16:creationId xmlns:a16="http://schemas.microsoft.com/office/drawing/2014/main" id="{2AE24995-5F57-42D7-A8F8-7B925B6EDA0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358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115359" y="917576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>
                  <a:solidFill>
                    <a:schemeClr val="tx1"/>
                  </a:solidFill>
                </a:ln>
              </a:rPr>
              <a:t>Describe NFA for accepting any binary string that contains 11 as a substring and Convert to DFA.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>
                  <a:solidFill>
                    <a:schemeClr val="tx1"/>
                  </a:solidFill>
                </a:ln>
              </a:rPr>
              <a:t>Demonstrate NFA that strings such that the third symbol from the right end is a 0 over an alphabet P ={0,1}. And Convert it into equivalent DFA.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>
                  <a:solidFill>
                    <a:schemeClr val="tx1"/>
                  </a:solidFill>
                </a:ln>
              </a:rPr>
              <a:t>Convert the NFA to equivalent DFA, as shown in fig. below</a:t>
            </a: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QUESTIONS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D7D9ED2-1801-9D46-4ACB-BDE694CF5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434003"/>
            <a:ext cx="6696744" cy="250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266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115359" y="917576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>
                  <a:solidFill>
                    <a:schemeClr val="tx1"/>
                  </a:solidFill>
                </a:ln>
              </a:rPr>
              <a:t>Describe a DFA that any given decimal number is divisible by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>
                  <a:solidFill>
                    <a:schemeClr val="tx1"/>
                  </a:solidFill>
                </a:ln>
              </a:rPr>
              <a:t>Describe a DFA that any given decimal number is divisible by 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>
                  <a:solidFill>
                    <a:schemeClr val="tx1"/>
                  </a:solidFill>
                </a:ln>
              </a:rPr>
              <a:t>Describe a DFA for the </a:t>
            </a:r>
            <a:r>
              <a:rPr lang="en-US" sz="2400" dirty="0" err="1">
                <a:ln>
                  <a:solidFill>
                    <a:schemeClr val="tx1"/>
                  </a:solidFill>
                </a:ln>
              </a:rPr>
              <a:t>followinglanguage</a:t>
            </a:r>
            <a:r>
              <a:rPr lang="en-US" sz="2400" dirty="0">
                <a:ln>
                  <a:solidFill>
                    <a:schemeClr val="tx1"/>
                  </a:solidFill>
                </a:ln>
              </a:rPr>
              <a:t> </a:t>
            </a:r>
          </a:p>
          <a:p>
            <a:r>
              <a:rPr lang="en-US" sz="2400" dirty="0">
                <a:ln>
                  <a:solidFill>
                    <a:schemeClr val="tx1"/>
                  </a:solidFill>
                </a:ln>
              </a:rPr>
              <a:t>    </a:t>
            </a:r>
            <a:r>
              <a:rPr lang="en-US" sz="24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2400" dirty="0">
                <a:ln>
                  <a:solidFill>
                    <a:schemeClr val="tx1"/>
                  </a:solidFill>
                </a:ln>
              </a:rPr>
              <a:t>) L={w/|w | mod5=0,w belongs to (</a:t>
            </a:r>
            <a:r>
              <a:rPr lang="en-US" sz="2400" dirty="0" err="1">
                <a:ln>
                  <a:solidFill>
                    <a:schemeClr val="tx1"/>
                  </a:solidFill>
                </a:ln>
              </a:rPr>
              <a:t>a,b</a:t>
            </a:r>
            <a:r>
              <a:rPr lang="en-US" sz="2400" dirty="0">
                <a:ln>
                  <a:solidFill>
                    <a:schemeClr val="tx1"/>
                  </a:solidFill>
                </a:ln>
              </a:rPr>
              <a:t>)*}</a:t>
            </a:r>
          </a:p>
          <a:p>
            <a:r>
              <a:rPr lang="en-US" sz="2400">
                <a:ln>
                  <a:solidFill>
                    <a:schemeClr val="tx1"/>
                  </a:solidFill>
                </a:ln>
              </a:rPr>
              <a:t>    ii)L</a:t>
            </a:r>
            <a:r>
              <a:rPr lang="en-US" sz="2400" dirty="0">
                <a:ln>
                  <a:solidFill>
                    <a:schemeClr val="tx1"/>
                  </a:solidFill>
                </a:ln>
              </a:rPr>
              <a:t>={w/|w | mod5=1,w belongs to (</a:t>
            </a:r>
            <a:r>
              <a:rPr lang="en-US" sz="2400" dirty="0" err="1">
                <a:ln>
                  <a:solidFill>
                    <a:schemeClr val="tx1"/>
                  </a:solidFill>
                </a:ln>
              </a:rPr>
              <a:t>a,b</a:t>
            </a:r>
            <a:r>
              <a:rPr lang="en-US" sz="2400" dirty="0">
                <a:ln>
                  <a:solidFill>
                    <a:schemeClr val="tx1"/>
                  </a:solidFill>
                </a:ln>
              </a:rPr>
              <a:t>)*}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QUESTIONS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142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130536" y="1148665"/>
            <a:ext cx="8921137" cy="4947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ln>
                  <a:solidFill>
                    <a:schemeClr val="tx1"/>
                  </a:solidFill>
                </a:ln>
              </a:rPr>
              <a:t>Describe the transition Table for the below NFA  and then convert its equivalent transition diagram for DFA.</a:t>
            </a: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QUESTIONS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80D4629-D7CE-43FA-1B2C-4967DD813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875" y="2140698"/>
            <a:ext cx="4913453" cy="307886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130536" y="1148665"/>
            <a:ext cx="8921137" cy="4947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>
                  <a:solidFill>
                    <a:schemeClr val="tx1"/>
                  </a:solidFill>
                </a:ln>
              </a:rPr>
              <a:t>Demonstrate DFA to accept set of all strings ending with 0101.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>
                  <a:solidFill>
                    <a:schemeClr val="tx1"/>
                  </a:solidFill>
                </a:ln>
              </a:rPr>
              <a:t> Describe the DFA with the set of strings having “</a:t>
            </a:r>
            <a:r>
              <a:rPr lang="en-US" sz="2400" dirty="0" err="1">
                <a:ln>
                  <a:solidFill>
                    <a:schemeClr val="tx1"/>
                  </a:solidFill>
                </a:ln>
              </a:rPr>
              <a:t>aaa</a:t>
            </a:r>
            <a:r>
              <a:rPr lang="en-US" sz="2400" dirty="0">
                <a:ln>
                  <a:solidFill>
                    <a:schemeClr val="tx1"/>
                  </a:solidFill>
                </a:ln>
              </a:rPr>
              <a:t>” as a substring over an alphabet P ={</a:t>
            </a:r>
            <a:r>
              <a:rPr lang="en-US" sz="2400" dirty="0" err="1">
                <a:ln>
                  <a:solidFill>
                    <a:schemeClr val="tx1"/>
                  </a:solidFill>
                </a:ln>
              </a:rPr>
              <a:t>a,b</a:t>
            </a:r>
            <a:r>
              <a:rPr lang="en-US" sz="2400" dirty="0">
                <a:ln>
                  <a:solidFill>
                    <a:schemeClr val="tx1"/>
                  </a:solidFill>
                </a:ln>
              </a:rPr>
              <a:t>}.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>
                  <a:solidFill>
                    <a:schemeClr val="tx1"/>
                  </a:solidFill>
                </a:ln>
              </a:rPr>
              <a:t>List out the various differences between DFA and NFA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>
                  <a:solidFill>
                    <a:schemeClr val="tx1"/>
                  </a:solidFill>
                </a:ln>
              </a:rPr>
              <a:t>Describe a DFA to accept the string as and bs ending with abb over an alphabet P ={</a:t>
            </a:r>
            <a:r>
              <a:rPr lang="en-US" sz="2400" dirty="0" err="1">
                <a:ln>
                  <a:solidFill>
                    <a:schemeClr val="tx1"/>
                  </a:solidFill>
                </a:ln>
              </a:rPr>
              <a:t>a,b</a:t>
            </a:r>
            <a:r>
              <a:rPr lang="en-US" sz="2400" dirty="0">
                <a:ln>
                  <a:solidFill>
                    <a:schemeClr val="tx1"/>
                  </a:solidFill>
                </a:ln>
              </a:rPr>
              <a:t>}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List the properties and operations of strings and languages.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Demonstrate a DFA that any given decimal number is divisible by 3.</a:t>
            </a: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QUESTIONS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710211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334</Words>
  <Application>Microsoft Office PowerPoint</Application>
  <PresentationFormat>On-screen Show (4:3)</PresentationFormat>
  <Paragraphs>64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Berlin Sans FB</vt:lpstr>
      <vt:lpstr>Brush Script MT</vt:lpstr>
      <vt:lpstr>Calibri</vt:lpstr>
      <vt:lpstr>Calibri Light</vt:lpstr>
      <vt:lpstr>Franklin Gothic Book</vt:lpstr>
      <vt:lpstr>Times New Roman</vt:lpstr>
      <vt:lpstr>Wingdings 2</vt:lpstr>
      <vt:lpstr>Technic</vt:lpstr>
      <vt:lpstr>Metropolitan</vt:lpstr>
      <vt:lpstr>QUESTIONS </vt:lpstr>
      <vt:lpstr>QUESTIONS </vt:lpstr>
      <vt:lpstr>QUESTIONS </vt:lpstr>
      <vt:lpstr>QUESTIONS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Sirisha</dc:creator>
  <cp:lastModifiedBy>rajendra prasad</cp:lastModifiedBy>
  <cp:revision>114</cp:revision>
  <dcterms:created xsi:type="dcterms:W3CDTF">2019-07-11T08:42:48Z</dcterms:created>
  <dcterms:modified xsi:type="dcterms:W3CDTF">2023-10-17T04:45:49Z</dcterms:modified>
</cp:coreProperties>
</file>